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22"/>
  </p:notesMasterIdLst>
  <p:sldIdLst>
    <p:sldId id="267" r:id="rId2"/>
    <p:sldId id="258" r:id="rId3"/>
    <p:sldId id="283" r:id="rId4"/>
    <p:sldId id="298" r:id="rId5"/>
    <p:sldId id="299" r:id="rId6"/>
    <p:sldId id="300" r:id="rId7"/>
    <p:sldId id="301" r:id="rId8"/>
    <p:sldId id="302" r:id="rId9"/>
    <p:sldId id="291" r:id="rId10"/>
    <p:sldId id="293" r:id="rId11"/>
    <p:sldId id="294" r:id="rId12"/>
    <p:sldId id="297" r:id="rId13"/>
    <p:sldId id="288" r:id="rId14"/>
    <p:sldId id="276" r:id="rId15"/>
    <p:sldId id="275" r:id="rId16"/>
    <p:sldId id="277" r:id="rId17"/>
    <p:sldId id="278" r:id="rId18"/>
    <p:sldId id="279" r:id="rId19"/>
    <p:sldId id="281" r:id="rId20"/>
    <p:sldId id="280" r:id="rId21"/>
  </p:sldIdLst>
  <p:sldSz cx="9144000" cy="5143500" type="screen16x9"/>
  <p:notesSz cx="6858000" cy="9144000"/>
  <p:embeddedFontLst>
    <p:embeddedFont>
      <p:font typeface="Agfa Rotis Sans Serif" panose="020B0604020202020204"/>
      <p:regular r:id="rId23"/>
      <p:bold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custDataLst>
    <p:tags r:id="rId31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 autoAdjust="0"/>
  </p:normalViewPr>
  <p:slideViewPr>
    <p:cSldViewPr>
      <p:cViewPr varScale="1">
        <p:scale>
          <a:sx n="150" d="100"/>
          <a:sy n="150" d="100"/>
        </p:scale>
        <p:origin x="282" y="1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66113-3BA4-4CD1-9821-FA22B900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C6FB76-E149-43A9-AA22-500B6C3FB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Binäres und nicht-binäres Modell fertiggestellt</a:t>
            </a:r>
          </a:p>
          <a:p>
            <a:pPr marL="612775" lvl="1" indent="-342900"/>
            <a:r>
              <a:rPr lang="de-DE" dirty="0"/>
              <a:t>Modellerstellung erfolgt mittels </a:t>
            </a:r>
            <a:r>
              <a:rPr lang="de-DE" dirty="0" err="1"/>
              <a:t>FreMEn</a:t>
            </a:r>
            <a:r>
              <a:rPr lang="de-DE" dirty="0"/>
              <a:t>-Methodik</a:t>
            </a:r>
          </a:p>
          <a:p>
            <a:pPr marL="612775" lvl="1" indent="-342900"/>
            <a:r>
              <a:rPr lang="de-DE" dirty="0"/>
              <a:t>Aufteilung in Trainings- und Testdatensatz abhängig von Datensatz</a:t>
            </a:r>
          </a:p>
          <a:p>
            <a:pPr marL="612775" lvl="1" indent="-342900"/>
            <a:r>
              <a:rPr lang="de-DE" dirty="0"/>
              <a:t>optimale Periodendauer entspricht Wochentakt</a:t>
            </a:r>
          </a:p>
          <a:p>
            <a:pPr marL="612775" lvl="1" indent="-342900"/>
            <a:r>
              <a:rPr lang="de-DE" dirty="0"/>
              <a:t>Modell-Aktualisierung erfolgt im Wochentakt</a:t>
            </a:r>
          </a:p>
          <a:p>
            <a:pPr marL="881063" lvl="2" indent="-342900"/>
            <a:r>
              <a:rPr lang="de-DE" dirty="0"/>
              <a:t>Lange Berechnungszeit</a:t>
            </a:r>
          </a:p>
          <a:p>
            <a:pPr marL="881063" lvl="2" indent="-342900"/>
            <a:r>
              <a:rPr lang="de-DE" dirty="0"/>
              <a:t>Client-seitige Speicherung der </a:t>
            </a:r>
            <a:r>
              <a:rPr lang="de-DE" dirty="0" err="1"/>
              <a:t>FreMEn</a:t>
            </a:r>
            <a:r>
              <a:rPr lang="de-DE" dirty="0"/>
              <a:t>-Parameter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C37680-4E91-46FC-BDC3-55ADB8524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8F1226-259B-4A93-9706-EB18F82FE9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9608A27-80DB-4497-9A3B-59837F793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44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5740B-551C-4BDF-BCEF-DA88D09B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2D70BE-B1F3-4F4F-9D82-90CDEA9C2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ED56AE-E344-41BA-98AA-C1C264D5C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35CE20A-65CB-431D-A28C-102E79A0D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794239-9E8B-4F1F-9B45-AFBFBC47E200}"/>
              </a:ext>
            </a:extLst>
          </p:cNvPr>
          <p:cNvSpPr txBox="1"/>
          <p:nvPr/>
        </p:nvSpPr>
        <p:spPr>
          <a:xfrm>
            <a:off x="5803777" y="987574"/>
            <a:ext cx="33047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Wochentrend wird abgebildet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Erhöhung des Zeitintervalls wirkt ähnlich wie Tiefpassfilter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Variation der Intervalldauer je nach Beobachtbarkeit der Umgebung durch mobilen Roboter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 statisches Modell : 10.67 %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Fehler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: 12.27 %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859D1F-3A1A-4782-86FA-6069A3681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15406"/>
            <a:ext cx="5166808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7FA80-FB09-41CA-B6E0-148D30A4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6EF7EE-D11A-4187-80BF-C9AD65A71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49C76-61E2-4AB6-B1AA-51AFC0F8CF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A205B3-1AE2-46EF-B78D-0DE6A4353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229259-39E1-411D-8F50-D45584AC708A}"/>
              </a:ext>
            </a:extLst>
          </p:cNvPr>
          <p:cNvSpPr txBox="1"/>
          <p:nvPr/>
        </p:nvSpPr>
        <p:spPr>
          <a:xfrm>
            <a:off x="5803777" y="987574"/>
            <a:ext cx="33047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Wochentrend wird erneut abgebildet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Verbesserung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gegenüber statischem Modell: - 0.93 %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Nur zwei Wochen Trainingsdaten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Große Varianz der Wochendaten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35AED6-3725-4200-9E07-612E0ED5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76371"/>
            <a:ext cx="5425910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6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BC1C5-33E7-4EE5-BD47-97E4FE4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E9EC50-E16D-4025-BB2C-EB924E6E7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A2127-E460-4768-B152-422E46439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9422D-07BF-4B14-9222-A05716BED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96E3A-CEC3-4D38-8466-9BBF5B88AC9E}"/>
              </a:ext>
            </a:extLst>
          </p:cNvPr>
          <p:cNvSpPr txBox="1"/>
          <p:nvPr/>
        </p:nvSpPr>
        <p:spPr>
          <a:xfrm>
            <a:off x="250825" y="1131590"/>
            <a:ext cx="856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Fertigstellen der schriftlichen Ausarbeitung</a:t>
            </a:r>
          </a:p>
          <a:p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38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1C8BC93-700D-45EE-8730-65CDE453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617290"/>
              </p:ext>
            </p:extLst>
          </p:nvPr>
        </p:nvGraphicFramePr>
        <p:xfrm>
          <a:off x="539552" y="1128665"/>
          <a:ext cx="8424948" cy="2479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1304">
                <a:tc>
                  <a:txBody>
                    <a:bodyPr/>
                    <a:lstStyle/>
                    <a:p>
                      <a:pPr algn="ctr"/>
                      <a:r>
                        <a:rPr lang="de-DE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Arbeitspakete</a:t>
                      </a:r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Dez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Literaturrecherche Prädiktionsmodelle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Einarbeitung in die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Methodik mittels Aruba-Dataset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Anbindung Testdatensatz an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Fremenserver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Erweiterung um Poisson-Verteilung</a:t>
                      </a:r>
                    </a:p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Bewertung verschiedener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-Einteilungen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Schreiben:</a:t>
                      </a:r>
                      <a:r>
                        <a:rPr lang="de-DE" sz="12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Abgabe am 14.01.2021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8700C22-4B14-4B6B-8302-D4B328C90396}"/>
              </a:ext>
            </a:extLst>
          </p:cNvPr>
          <p:cNvCxnSpPr/>
          <p:nvPr/>
        </p:nvCxnSpPr>
        <p:spPr bwMode="auto">
          <a:xfrm>
            <a:off x="0" y="3363838"/>
            <a:ext cx="467544" cy="0"/>
          </a:xfrm>
          <a:prstGeom prst="straightConnector1">
            <a:avLst/>
          </a:prstGeom>
          <a:ln w="28575">
            <a:solidFill>
              <a:srgbClr val="40404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4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51521" y="1635646"/>
            <a:ext cx="5328592" cy="432048"/>
          </a:xfrm>
        </p:spPr>
        <p:txBody>
          <a:bodyPr>
            <a:noAutofit/>
          </a:bodyPr>
          <a:lstStyle/>
          <a:p>
            <a:r>
              <a:rPr lang="de-DE" sz="2000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251520" y="1131590"/>
            <a:ext cx="8640960" cy="360040"/>
          </a:xfrm>
        </p:spPr>
        <p:txBody>
          <a:bodyPr/>
          <a:lstStyle/>
          <a:p>
            <a:r>
              <a:rPr lang="de-DE" dirty="0"/>
              <a:t>Abschlussvortrag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705C4E52-1B69-40B6-9B26-0AED1FE13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344077"/>
              </p:ext>
            </p:extLst>
          </p:nvPr>
        </p:nvGraphicFramePr>
        <p:xfrm>
          <a:off x="5796135" y="1707654"/>
          <a:ext cx="3096344" cy="263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076523" imgH="3474341" progId="AcroExch.Document.DC">
                  <p:embed/>
                </p:oleObj>
              </mc:Choice>
              <mc:Fallback>
                <p:oleObj name="Acrobat Document" r:id="rId2" imgW="4076523" imgH="3474341" progId="AcroExch.Document.DC">
                  <p:embed/>
                  <p:pic>
                    <p:nvPicPr>
                      <p:cNvPr id="21" name="Objekt 20">
                        <a:extLst>
                          <a:ext uri="{FF2B5EF4-FFF2-40B4-BE49-F238E27FC236}">
                            <a16:creationId xmlns:a16="http://schemas.microsoft.com/office/drawing/2014/main" id="{A722656B-ACD3-4652-BE79-DD23479A81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6135" y="1707654"/>
                        <a:ext cx="3096344" cy="2639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 des Vortrags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Allgemeines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Einleitung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Fragestellung und Motivation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Existierende Ansätze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Methodik Teil I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Binäre Zustandsmodelle: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Messdatenermittlung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Verarbeitung der Messdaten Client-seitig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Verarbeitung der Messdaten Server-seitig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41693462-71AF-4CB6-A3AC-BB4A71AF84D2}"/>
              </a:ext>
            </a:extLst>
          </p:cNvPr>
          <p:cNvSpPr txBox="1">
            <a:spLocks/>
          </p:cNvSpPr>
          <p:nvPr/>
        </p:nvSpPr>
        <p:spPr>
          <a:xfrm>
            <a:off x="4283968" y="1107709"/>
            <a:ext cx="4824536" cy="3332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None/>
              <a:tabLst/>
              <a:defRPr lang="de-DE" sz="20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269875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2pPr>
            <a:lvl3pPr marL="538163" marR="0" indent="-182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3pPr>
            <a:lvl4pPr marL="808038" marR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" pitchFamily="2" charset="2"/>
              <a:buChar char="§"/>
              <a:tabLst/>
              <a:defRPr lang="de-DE" sz="16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4pPr>
            <a:lvl5pPr marL="269875" marR="0" indent="-1746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3" pitchFamily="18" charset="2"/>
              <a:buChar char="Æ"/>
              <a:tabLst/>
              <a:defRPr lang="de-DE" sz="20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5pPr>
            <a:lvl6pPr marL="538163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Methodik Teil II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Quantitative Zustandsmodelle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Messdatenermittlung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Verarbeitung der Messdaten Client-seitig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Verarbeitung der Messdaten Server-seitig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Evaluation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der Datensätze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binären 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Evaluierung des quantitativen Modells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A7D6776-3B44-4CCD-A851-09E710B9B6E5}"/>
              </a:ext>
            </a:extLst>
          </p:cNvPr>
          <p:cNvCxnSpPr/>
          <p:nvPr/>
        </p:nvCxnSpPr>
        <p:spPr bwMode="auto">
          <a:xfrm>
            <a:off x="4211960" y="726581"/>
            <a:ext cx="0" cy="412509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032F1-E219-44F5-A321-FBC88BAE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Fragestellung und Motivation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CE3ADE-19B3-4321-9E91-3D408443E4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Mobile Roboter finden immer mehr Einzug in von Menschen besiedelten Umgebungen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Serviceroboter interagieren mit Personen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Effektive Erfüllung der Aufgaben erfordert Modell der Umgebung des Roboters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Personen als Features der Umgebung müssen ebenfalls modelliert werden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Personenverteilung in der Umgebung nicht statisch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Personen-Auftrittswahrscheinlichkeiten als Funktionen der Zeit darstellen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ED2BAF-5124-460A-8BA6-E192227726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AA29F-3F77-4F53-BDFF-493AAF8376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EDFC82-F8B5-4F9B-83B3-491CF8F8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22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D2EB2-7048-48D9-89AE-4C391C8F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7F528D-7FB9-4ADF-8500-A7075D002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85B871-325A-4086-B727-CC6AA81970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D591A6-B5D8-4B32-A463-11A4CCAD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353623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FreMEn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einer Umgebung in finite Bereiche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Einzelne Räume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Zellen eines Gitters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Zellen können zu diskreten Zeitpunkten „belegt“ (1) oder „leer“ (0) sein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Beobachtung der Umgebung über viele diskrete Zeitpunkte resultiert in binärem Vektor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jede Zelle wird durch einen separaten Vektor dargestellt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B94E3D2-8596-48D3-B676-00C91A4BF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00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9AB42-16AE-46C3-AC96-5A245E4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 - </a:t>
            </a:r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121B84-8E64-4331-B80E-6D90ED0BE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81E6D8-481C-456D-81DC-C0A2DA9C96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F3AF24-1C72-49C7-BCE2-410A69293B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</a:t>
            </a:r>
            <a:r>
              <a:rPr lang="de-DE" i="1" dirty="0"/>
              <a:t>s(t) </a:t>
            </a:r>
            <a:r>
              <a:rPr lang="de-DE" dirty="0"/>
              <a:t>werden mittels Fourier-transformiert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Frequenzen mit den größten Amplituden werden ermittelt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Rücktransformation erfolgt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Ergebnis: Zellzustands-Wahrscheinlichkeit </a:t>
            </a:r>
            <a:r>
              <a:rPr lang="de-DE" i="1" dirty="0"/>
              <a:t>p(t) </a:t>
            </a:r>
            <a:r>
              <a:rPr lang="de-DE" dirty="0"/>
              <a:t>als Funktion der Zeit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Schätzung des Zellzustands </a:t>
            </a:r>
            <a:r>
              <a:rPr lang="de-DE" i="1" dirty="0" err="1"/>
              <a:t>s‘</a:t>
            </a:r>
            <a:r>
              <a:rPr lang="de-DE" i="1" dirty="0"/>
              <a:t>(t) </a:t>
            </a:r>
            <a:r>
              <a:rPr lang="de-DE" dirty="0"/>
              <a:t>mittels Schwellwert </a:t>
            </a:r>
            <a:r>
              <a:rPr lang="de-DE" i="1" dirty="0"/>
              <a:t>c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Anzahl der Frequenzen bestimmt Ordnung des </a:t>
            </a:r>
            <a:r>
              <a:rPr lang="de-DE" dirty="0" err="1"/>
              <a:t>FreMEn</a:t>
            </a:r>
            <a:r>
              <a:rPr lang="de-DE" dirty="0"/>
              <a:t>-Modells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B9C4CD-8EB4-4528-9B60-49EFB47C9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C04D93-1453-4F08-B1DB-A47509C0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1F6CD94-E6DD-4947-8893-861143DA6801}"/>
              </a:ext>
            </a:extLst>
          </p:cNvPr>
          <p:cNvSpPr txBox="1"/>
          <p:nvPr/>
        </p:nvSpPr>
        <p:spPr>
          <a:xfrm>
            <a:off x="4379577" y="3683721"/>
            <a:ext cx="473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 1: Veranschaulichung </a:t>
            </a:r>
            <a:r>
              <a:rPr lang="de-DE" sz="1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FreMEn</a:t>
            </a:r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-Modell [KRA17]</a:t>
            </a:r>
          </a:p>
        </p:txBody>
      </p:sp>
    </p:spTree>
    <p:extLst>
      <p:ext uri="{BB962C8B-B14F-4D97-AF65-F5344CB8AC3E}">
        <p14:creationId xmlns:p14="http://schemas.microsoft.com/office/powerpoint/2010/main" val="388130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33846-6978-449D-A1CD-6974D9F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Existierende Ansätze - </a:t>
            </a:r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4BE169-F754-47EA-9B0D-0FC271BAB6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Merkmale </a:t>
            </a:r>
            <a:r>
              <a:rPr lang="de-DE" dirty="0" err="1"/>
              <a:t>FreMEn</a:t>
            </a:r>
            <a:r>
              <a:rPr lang="de-DE" dirty="0"/>
              <a:t>: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Räumlich und zeitlich diskrete Darstellung von Zellzuständen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Zellzustände nicht statisch, sondern Funktionen der Zeit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Beschreibung speichereffizient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Frequenzen, Amplituden, Phasenversätze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C932D3-AD44-48D6-B84D-61BE4DF94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DD6A77-F79F-499A-92E8-F5FCCFC4C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F2B87A-39BD-4953-94F9-60DBCAB7B2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67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DE985-A991-474C-BA5D-B77FB901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Messdatenermittlung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01E97C-C9D1-4E97-BF3D-1BE867A74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5041255" cy="333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Eine Umgebung wird in Zellen eingeteilt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Personendetektionen werden innerhalb eines Gesamtzeitraumes aufgenommen</a:t>
            </a:r>
          </a:p>
          <a:p>
            <a:pPr marL="612775" lvl="1" indent="-342900">
              <a:buFont typeface="Symbol" panose="05050102010706020507" pitchFamily="18" charset="2"/>
              <a:buChar char="-"/>
            </a:pPr>
            <a:r>
              <a:rPr lang="de-DE" dirty="0"/>
              <a:t>Einteilung des Zeitraumes in Intervalldauern </a:t>
            </a:r>
            <a:r>
              <a:rPr lang="de-DE" i="1" dirty="0" err="1"/>
              <a:t>delta</a:t>
            </a:r>
            <a:r>
              <a:rPr lang="de-DE" i="1" dirty="0"/>
              <a:t> t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Resultiert aus limitierter Beobachtbarkeit der Umgebung</a:t>
            </a:r>
          </a:p>
          <a:p>
            <a:pPr marL="881063" lvl="2" indent="-342900">
              <a:buFont typeface="Courier New" panose="02070309020205020404" pitchFamily="49" charset="0"/>
              <a:buChar char="o"/>
            </a:pPr>
            <a:r>
              <a:rPr lang="de-DE" dirty="0"/>
              <a:t>Binäres Modell: Beschränkung des Zellzustands s(t) auf {0, 1}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CE3805-B4A9-45A6-8080-D2C9893FA0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Methodik Teil I – binäre Zustandsmodelle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2FFB7-4BE9-4E0E-A6EE-7CA6E33561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6CA0A5-1A18-404C-BF21-2D99520F5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1C8053-2E1D-49D9-A464-5BD4A3C1E1C9}"/>
              </a:ext>
            </a:extLst>
          </p:cNvPr>
          <p:cNvSpPr txBox="1"/>
          <p:nvPr/>
        </p:nvSpPr>
        <p:spPr>
          <a:xfrm>
            <a:off x="5666800" y="1203599"/>
            <a:ext cx="3369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Bilder binär für ein Zeitintervall und dann aufsummiert für eine Periodendauer mit Beschränkung auf {0, 1}</a:t>
            </a:r>
          </a:p>
        </p:txBody>
      </p:sp>
    </p:spTree>
    <p:extLst>
      <p:ext uri="{BB962C8B-B14F-4D97-AF65-F5344CB8AC3E}">
        <p14:creationId xmlns:p14="http://schemas.microsoft.com/office/powerpoint/2010/main" val="63031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6F0B8-894C-4A22-856D-D48DE344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3393E-3F28-4A9E-A42D-FE0A0725AF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C80131-E4C0-403D-9197-4CC33FC87F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F85E832-4457-41F1-A1DE-0A1E3504F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E000DC-F937-422A-86D5-E27B44CC2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3012"/>
            <a:ext cx="5703763" cy="35798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A102F1-F640-4B73-9813-A0A98D239D0A}"/>
              </a:ext>
            </a:extLst>
          </p:cNvPr>
          <p:cNvSpPr txBox="1"/>
          <p:nvPr/>
        </p:nvSpPr>
        <p:spPr>
          <a:xfrm>
            <a:off x="5724128" y="987574"/>
            <a:ext cx="31683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Über eine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Map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wird ein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Grid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gelegt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Occupancy-Grid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zählt Personenaufkommen innerhalb </a:t>
            </a:r>
            <a:r>
              <a:rPr lang="de-DE" sz="140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von Zeitintervallen</a:t>
            </a:r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„Intensität“ einer Zelle wird farblich hervorgehoben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3747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964</Words>
  <Application>Microsoft Office PowerPoint</Application>
  <PresentationFormat>Bildschirmpräsentation (16:9)</PresentationFormat>
  <Paragraphs>189</Paragraphs>
  <Slides>20</Slides>
  <Notes>0</Notes>
  <HiddenSlides>6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Arial</vt:lpstr>
      <vt:lpstr>Wingdings 3</vt:lpstr>
      <vt:lpstr>Calibri</vt:lpstr>
      <vt:lpstr>Courier New</vt:lpstr>
      <vt:lpstr>Wingdings</vt:lpstr>
      <vt:lpstr>Agfa Rotis Sans Serif</vt:lpstr>
      <vt:lpstr>Symbol</vt:lpstr>
      <vt:lpstr>Studentenrunde_Robotik</vt:lpstr>
      <vt:lpstr>Adobe Acrobat Document</vt:lpstr>
      <vt:lpstr>Hinweise</vt:lpstr>
      <vt:lpstr>Frequenzbasierte Modellierung zur Prädiktion von Personen-Auftrittswahrscheinlichkeiten</vt:lpstr>
      <vt:lpstr>Gliederung des Vortrags</vt:lpstr>
      <vt:lpstr>Fragestellung und Motivation</vt:lpstr>
      <vt:lpstr>Existierende Ansätze</vt:lpstr>
      <vt:lpstr>Existierende Ansätze - FreMEn</vt:lpstr>
      <vt:lpstr>Existierende Ansätze - Fremen</vt:lpstr>
      <vt:lpstr>Messdatenermittlung</vt:lpstr>
      <vt:lpstr>Aktueller Stand</vt:lpstr>
      <vt:lpstr>Aktueller Stand</vt:lpstr>
      <vt:lpstr>Aktueller Stand</vt:lpstr>
      <vt:lpstr>Aktueller Stand</vt:lpstr>
      <vt:lpstr>Ausblick</vt:lpstr>
      <vt:lpstr>Arbeitspakete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63</cp:revision>
  <dcterms:created xsi:type="dcterms:W3CDTF">2020-09-15T12:00:16Z</dcterms:created>
  <dcterms:modified xsi:type="dcterms:W3CDTF">2021-01-25T20:26:08Z</dcterms:modified>
</cp:coreProperties>
</file>